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92" r:id="rId7"/>
    <p:sldMasterId id="2147483804" r:id="rId8"/>
    <p:sldMasterId id="2147483828" r:id="rId9"/>
    <p:sldMasterId id="2147483840" r:id="rId10"/>
    <p:sldMasterId id="2147483852" r:id="rId11"/>
    <p:sldMasterId id="2147483864" r:id="rId12"/>
  </p:sldMasterIdLst>
  <p:notesMasterIdLst>
    <p:notesMasterId r:id="rId60"/>
  </p:notesMasterIdLst>
  <p:sldIdLst>
    <p:sldId id="351" r:id="rId13"/>
    <p:sldId id="461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86" r:id="rId24"/>
    <p:sldId id="492" r:id="rId25"/>
    <p:sldId id="493" r:id="rId26"/>
    <p:sldId id="494" r:id="rId27"/>
    <p:sldId id="495" r:id="rId28"/>
    <p:sldId id="417" r:id="rId29"/>
    <p:sldId id="507" r:id="rId30"/>
    <p:sldId id="508" r:id="rId31"/>
    <p:sldId id="510" r:id="rId32"/>
    <p:sldId id="513" r:id="rId33"/>
    <p:sldId id="514" r:id="rId34"/>
    <p:sldId id="517" r:id="rId35"/>
    <p:sldId id="512" r:id="rId36"/>
    <p:sldId id="509" r:id="rId37"/>
    <p:sldId id="511" r:id="rId38"/>
    <p:sldId id="488" r:id="rId39"/>
    <p:sldId id="501" r:id="rId40"/>
    <p:sldId id="502" r:id="rId41"/>
    <p:sldId id="503" r:id="rId42"/>
    <p:sldId id="504" r:id="rId43"/>
    <p:sldId id="505" r:id="rId44"/>
    <p:sldId id="506" r:id="rId45"/>
    <p:sldId id="515" r:id="rId46"/>
    <p:sldId id="516" r:id="rId47"/>
    <p:sldId id="518" r:id="rId48"/>
    <p:sldId id="519" r:id="rId49"/>
    <p:sldId id="489" r:id="rId50"/>
    <p:sldId id="496" r:id="rId51"/>
    <p:sldId id="499" r:id="rId52"/>
    <p:sldId id="497" r:id="rId53"/>
    <p:sldId id="498" r:id="rId54"/>
    <p:sldId id="491" r:id="rId55"/>
    <p:sldId id="500" r:id="rId56"/>
    <p:sldId id="420" r:id="rId57"/>
    <p:sldId id="446" r:id="rId58"/>
    <p:sldId id="445" r:id="rId5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8AD"/>
    <a:srgbClr val="00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0"/>
    <p:restoredTop sz="94465"/>
  </p:normalViewPr>
  <p:slideViewPr>
    <p:cSldViewPr snapToObjects="1">
      <p:cViewPr varScale="1">
        <p:scale>
          <a:sx n="127" d="100"/>
          <a:sy n="127" d="100"/>
        </p:scale>
        <p:origin x="126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DDE4-80A6-4A40-BCA9-63F96768EF8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27B5-427F-461A-BE90-213549D3D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799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98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41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75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2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951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25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334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9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106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641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38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976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6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167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9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63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77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111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469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060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641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387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976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60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167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97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632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492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8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469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0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1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4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3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7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4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3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5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7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65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00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0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3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5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34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0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57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2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86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8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7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79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95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5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85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67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33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01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5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80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0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98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8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85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0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78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6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8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1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5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42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68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89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34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2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11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96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37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0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9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22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1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36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08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786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37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87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9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22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1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36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08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786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0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87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98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225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369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084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78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8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4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6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s.pa.gov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c.org/gcfa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-171450"/>
            <a:ext cx="6477000" cy="3643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76550"/>
            <a:ext cx="6858000" cy="40154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5583"/>
                </a:solidFill>
                <a:latin typeface="Century Gothic" panose="020B0502020202020204" pitchFamily="34" charset="0"/>
              </a:rPr>
              <a:t>Director of Finance and Administration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72" y="3562350"/>
            <a:ext cx="13256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297"/>
            <a:ext cx="7886700" cy="1916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Be Mindful of Self</a:t>
            </a:r>
            <a:b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Ministry Occurs through Whole Person</a:t>
            </a:r>
            <a:endParaRPr lang="en-US" sz="6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1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297"/>
            <a:ext cx="7886700" cy="1916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Be Mindful Of What Moves Between </a:t>
            </a:r>
            <a:b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Existence Shaped By Generosity</a:t>
            </a:r>
            <a:endParaRPr lang="en-US" sz="6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1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050" y="4262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An Introduction to Legal Issues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52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Intentionality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4400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	Attention</a:t>
            </a:r>
          </a:p>
        </p:txBody>
      </p:sp>
    </p:spTree>
    <p:extLst>
      <p:ext uri="{BB962C8B-B14F-4D97-AF65-F5344CB8AC3E}">
        <p14:creationId xmlns:p14="http://schemas.microsoft.com/office/powerpoint/2010/main" val="27277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Legal Do’s &amp; Don’ts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 identify a leader with some “know-how” who will help you be attentive.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 actually read legal documents (or at least have someone who does)…all of them.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 stay informed of your church’s legal relationships.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 create a system of accountability that someone actually monitors.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 maintain good files.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Don’t pretend to know more than you do (ask an expert).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Don’t procrastinate when it comes to legal issues.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Don’t assume everything will “just work out.”  </a:t>
            </a:r>
          </a:p>
        </p:txBody>
      </p:sp>
    </p:spTree>
    <p:extLst>
      <p:ext uri="{BB962C8B-B14F-4D97-AF65-F5344CB8AC3E}">
        <p14:creationId xmlns:p14="http://schemas.microsoft.com/office/powerpoint/2010/main" val="72241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Corporate/Tax</a:t>
            </a:r>
          </a:p>
        </p:txBody>
      </p:sp>
    </p:spTree>
    <p:extLst>
      <p:ext uri="{BB962C8B-B14F-4D97-AF65-F5344CB8AC3E}">
        <p14:creationId xmlns:p14="http://schemas.microsoft.com/office/powerpoint/2010/main" val="264415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Non-Profit Corporations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Organizations may “incorporate” under state law by filing “Articles of Incorporation.”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Most states have a “Nonprofit corporation” statute (some states have an older law that allowed a similar creation through the courts).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Secretary of State maintains records.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www.sos.la.gov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 Know how to at least look at the website. 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Annual Reports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Typically statutes require “by-laws.”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Very little to do with “tax exempt status.”</a:t>
            </a:r>
          </a:p>
        </p:txBody>
      </p:sp>
    </p:spTree>
    <p:extLst>
      <p:ext uri="{BB962C8B-B14F-4D97-AF65-F5344CB8AC3E}">
        <p14:creationId xmlns:p14="http://schemas.microsoft.com/office/powerpoint/2010/main" val="385288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501(c)(3) Tax Exempt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Federal Law.  Part of the Internal Revenue Code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 organizations with a tax exempt purpose under the statute may obtain this designation to avoid “income tax.”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UMC has a “blanket letter ruling,” and local churches are automatically included once they have a GCFA number.  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www.umc.org/gcfa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06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501(c)(3) Tax Exempt Entity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Must avoid “private inurement.” (Under Section 170)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funds other than “reasonable compensation” to “insiders.”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This means no “gifts” to pastors and staff. 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can certainly take up a love offering, but that’s a “bonus” or “compensation.”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Neither can donors “run gifts” through the church to individuals.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MAY give benevolences, but they need a clear policy stating when and to whom they may be given.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It means that professional expense reimbursements are NOT compensation.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 must receive an “adequate accounting” (itemized receipt)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reimbursements must have a legitimate “business purpose”</a:t>
            </a:r>
          </a:p>
          <a:p>
            <a:pPr lvl="3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“On behalf of the church.”</a:t>
            </a:r>
          </a:p>
          <a:p>
            <a:pPr lvl="3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Continuing education must relate to the </a:t>
            </a:r>
            <a:r>
              <a:rPr lang="en-US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staffperson’s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job (at least indirectly).</a:t>
            </a:r>
          </a:p>
        </p:txBody>
      </p:sp>
    </p:spTree>
    <p:extLst>
      <p:ext uri="{BB962C8B-B14F-4D97-AF65-F5344CB8AC3E}">
        <p14:creationId xmlns:p14="http://schemas.microsoft.com/office/powerpoint/2010/main" val="91571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501(c)(3) Tax Exempt Entity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Must avoid “participation” and “intervention” in political campaigns for CANDIDATES.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This means a church cannot endorse a candidate.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 that’s complicated.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can work for ballot initiatives…..provided the initiative isn’t too aligned with a candidate.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And, pastors have their own First Amendment rights to speech, but they need to be careful not to give the impression they are speaking on behalf of their church.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can do some lobbying on ISSUES but there are limits on how much time/money can be spent on it.  Again, the issue also can’t be too aligned with a particular candidate or party.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about candidate forum?  Sure.  But, it has to really be a forum and all candidates have to be clearly invited.</a:t>
            </a:r>
          </a:p>
        </p:txBody>
      </p:sp>
    </p:spTree>
    <p:extLst>
      <p:ext uri="{BB962C8B-B14F-4D97-AF65-F5344CB8AC3E}">
        <p14:creationId xmlns:p14="http://schemas.microsoft.com/office/powerpoint/2010/main" val="132311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Tax Deductible Donations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Under 26 USC 170, gifts to organizations operating solely for religious purposes can be deducted by the donor.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BUT, you have to avoid private inurement.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deduction is ITEMIZED.  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must give donors a “contemporaneous written acknowledgement” ($250 threshold) providing a description of the gift, name of donor and church, with a statement that the value and that no goods or services were given in exchange for the gift except “intangible religious benefits.”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Failure to meet the requirements can result in loss of deduction.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IRS allows churches to provide an annual statement by January 31 to recurring donors instead of a contemporaneous acknowledgement.</a:t>
            </a:r>
          </a:p>
        </p:txBody>
      </p:sp>
    </p:spTree>
    <p:extLst>
      <p:ext uri="{BB962C8B-B14F-4D97-AF65-F5344CB8AC3E}">
        <p14:creationId xmlns:p14="http://schemas.microsoft.com/office/powerpoint/2010/main" val="243941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050" y="4262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Opening Devotion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52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Three Warnings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4400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	Three Encouragements</a:t>
            </a:r>
          </a:p>
        </p:txBody>
      </p:sp>
    </p:spTree>
    <p:extLst>
      <p:ext uri="{BB962C8B-B14F-4D97-AF65-F5344CB8AC3E}">
        <p14:creationId xmlns:p14="http://schemas.microsoft.com/office/powerpoint/2010/main" val="23311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When churches ARE NOT Exempt: Payroll Taxes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Payroll Taxes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must pay payroll taxes and make income tax withholdings on all lay staff.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tax withholding based on employees’ W-4s.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FICA/Medicare Tax (7.65% withholding and employer match).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Payroll taxes are paid on a return called a 941. 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If a church only has pastor as employee, it’s exempt from filing.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Unemployment:  churches are generally exempt, but check your state department of labor.</a:t>
            </a:r>
          </a:p>
        </p:txBody>
      </p:sp>
    </p:spTree>
    <p:extLst>
      <p:ext uri="{BB962C8B-B14F-4D97-AF65-F5344CB8AC3E}">
        <p14:creationId xmlns:p14="http://schemas.microsoft.com/office/powerpoint/2010/main" val="391217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When churches ARE NOT Exempt: Payroll Taxes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Payroll Taxes and Clergy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are exempt from all withholding.  Without action by the pastor, he or she must pay taxes on a quarterly on a 1040-ES.  And, really, that’s no concern of the church’s.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BUT, if the church has lay employees, the pastor and church may enter into a voluntary withholding.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Pastor completes a W-4 (marking EXEMPT) but entering a voluntary amount in the “extra withholding” line.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 withholds and pays it as part of the 941. 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Check with your Conference Treasurer’s Office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127584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W-2s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Basics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should NOT withhold FICA/Medicare and match for clergy.  Pastor’s pay SECA.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Boxes 3, 4, 5 &amp; 6 of the W-2 get -0- in the box.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Box 2 gets a -0- unless there’s a voluntary withholding.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 does not have to appear anywhere.  It can be added to Box 14 with a note “Housing.”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Box 12 Amounts and Codes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PIP Pre-Tax Contribution	Code E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PIP Roth Contribution	Code BB (amount goes in Box 1)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Group Health		Code D </a:t>
            </a:r>
          </a:p>
        </p:txBody>
      </p:sp>
    </p:spTree>
    <p:extLst>
      <p:ext uri="{BB962C8B-B14F-4D97-AF65-F5344CB8AC3E}">
        <p14:creationId xmlns:p14="http://schemas.microsoft.com/office/powerpoint/2010/main" val="37007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 Interlude on Independent Contractors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9715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“Employees” must receive a W-2. 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“Independent Contractors” receive a 1099.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Which is which?  The IRS applies a “facts and circumstances test.”  Key factors to consider: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Who controls the schedule? If church, it looks like the person is an employee.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Who controls work quality?  If church is overseeing details, it looks like an employee.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Who provides the necessary tools/equipment?  If the church, it looks like an employee.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How is the person paid?  If it’s a “salary” or “hourly wage” with even some benefits like paid time off, it looks like an employee. 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Safe harbor?  Make the person an employee.  </a:t>
            </a:r>
          </a:p>
          <a:p>
            <a:pPr marL="342900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1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Word About Clergy Compensation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2830" y="895350"/>
            <a:ext cx="8151354" cy="3733800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Cash Salary (That part which is taxable)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Cash paid to pastor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Amounts withheld AFTER (subject to) taxes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PIP Roth or After Tax contributions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Voluntary income tax withholdings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Other amounts withheld from salary BEFORE income taxes (or excluded from income taxes)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Pre-tax PIP Contributions (403b plan)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Group health insurance premiums (MUST BE GROUP PLAN)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Other benefits paid on pastor’s behalf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CRSP-DC (403b)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CRSP-DB (defined benefit pension plan)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CPP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trike="sngStrike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Professional Expenses &amp; Continuing Education?</a:t>
            </a:r>
          </a:p>
        </p:txBody>
      </p:sp>
    </p:spTree>
    <p:extLst>
      <p:ext uri="{BB962C8B-B14F-4D97-AF65-F5344CB8AC3E}">
        <p14:creationId xmlns:p14="http://schemas.microsoft.com/office/powerpoint/2010/main" val="58389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When churches are NOT exempt: UBIT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017984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Gifts given to churches are exempt, but income earned from “unrelated business” transactions are NOT. 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What’s “unrelated business income?”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from a trade or business, regularly carried on, that is NOT substantially related to the charitable, educational or other purpose that is the business for the organization’s exemption.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Organizations pay Unrelated Business Income Tax with a form called a 990-T.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Exceptions: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from rent on property that is NOT encumbered with debt (i.e. a parsonage).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from sales that are (a) carried out primarily by volunteers or (b) that consist of primarily donated items.</a:t>
            </a:r>
          </a:p>
        </p:txBody>
      </p:sp>
    </p:spTree>
    <p:extLst>
      <p:ext uri="{BB962C8B-B14F-4D97-AF65-F5344CB8AC3E}">
        <p14:creationId xmlns:p14="http://schemas.microsoft.com/office/powerpoint/2010/main" val="2826818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Unrelated Business Income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Pitfalls.  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“rummage sale” that gets out of hand.  Staffed by paid staff with items purchased for sale.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Parking lot/space rentals.  The IRS says that a parking lot lease does NOT produce rent.  It’s a fee for service.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T-shirt sales.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Magazine subscriptions.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Good news.  The income may be low enough that it’s set off by deductions and offsets. 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See a tax professional if you belief your church owes UBIT.</a:t>
            </a:r>
          </a:p>
        </p:txBody>
      </p:sp>
    </p:spTree>
    <p:extLst>
      <p:ext uri="{BB962C8B-B14F-4D97-AF65-F5344CB8AC3E}">
        <p14:creationId xmlns:p14="http://schemas.microsoft.com/office/powerpoint/2010/main" val="3292631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Fair Labor Standards Act</a:t>
            </a:r>
          </a:p>
        </p:txBody>
      </p:sp>
    </p:spTree>
    <p:extLst>
      <p:ext uri="{BB962C8B-B14F-4D97-AF65-F5344CB8AC3E}">
        <p14:creationId xmlns:p14="http://schemas.microsoft.com/office/powerpoint/2010/main" val="803881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Everyone unless they have an exemption.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Executive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Administrative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Computer Employees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Outside Sales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Or unless the courts recognize an exemption.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First Amendment likely exempts CLERGY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Department of Labor seems to recognize this exemption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Who is actually covered?</a:t>
            </a:r>
          </a:p>
        </p:txBody>
      </p:sp>
    </p:spTree>
    <p:extLst>
      <p:ext uri="{BB962C8B-B14F-4D97-AF65-F5344CB8AC3E}">
        <p14:creationId xmlns:p14="http://schemas.microsoft.com/office/powerpoint/2010/main" val="3566484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Job Description.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actual job must fit the exemption.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description must actually match the job in practice</a:t>
            </a:r>
          </a:p>
          <a:p>
            <a:pPr lvl="1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Education Requirements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education must really be necessary for the job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Actual compliance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You cannot pretend.</a:t>
            </a:r>
          </a:p>
          <a:p>
            <a:pPr marL="342900" lvl="1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Exemptions are Determined by</a:t>
            </a:r>
          </a:p>
        </p:txBody>
      </p:sp>
    </p:spTree>
    <p:extLst>
      <p:ext uri="{BB962C8B-B14F-4D97-AF65-F5344CB8AC3E}">
        <p14:creationId xmlns:p14="http://schemas.microsoft.com/office/powerpoint/2010/main" val="16964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297"/>
            <a:ext cx="7886700" cy="1916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Beware of Spectacle</a:t>
            </a:r>
          </a:p>
        </p:txBody>
      </p:sp>
    </p:spTree>
    <p:extLst>
      <p:ext uri="{BB962C8B-B14F-4D97-AF65-F5344CB8AC3E}">
        <p14:creationId xmlns:p14="http://schemas.microsoft.com/office/powerpoint/2010/main" val="3696090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2016 Changes Undone then largely Re-done.</a:t>
            </a:r>
          </a:p>
          <a:p>
            <a:pPr lvl="1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$684 weekly is the threshold ($35,568/annually)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But Churches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BeWARE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!!!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salary is irrelevant if the job description and compliance do not fit an exemption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Administrative employees are NOT “administrative assistants.”  </a:t>
            </a:r>
          </a:p>
          <a:p>
            <a:pPr marL="342900" lvl="1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Statutory Exemptions Require Salary</a:t>
            </a:r>
          </a:p>
        </p:txBody>
      </p:sp>
    </p:spTree>
    <p:extLst>
      <p:ext uri="{BB962C8B-B14F-4D97-AF65-F5344CB8AC3E}">
        <p14:creationId xmlns:p14="http://schemas.microsoft.com/office/powerpoint/2010/main" val="3237172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Must Have Supervisory Authority.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Budget.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Other employees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They have to be able to make a decision without authorization from someone else.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They are managers!</a:t>
            </a:r>
          </a:p>
          <a:p>
            <a:pPr lvl="1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Administrative Employees</a:t>
            </a:r>
          </a:p>
        </p:txBody>
      </p:sp>
    </p:spTree>
    <p:extLst>
      <p:ext uri="{BB962C8B-B14F-4D97-AF65-F5344CB8AC3E}">
        <p14:creationId xmlns:p14="http://schemas.microsoft.com/office/powerpoint/2010/main" val="32371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Choir Director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Ministerial?  Professional? Administrative?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Musicians are not a recognized profession.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Must they be ordained, commissioned or licensed? Really?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Do they have supervisory authority? Budget supervision?</a:t>
            </a:r>
          </a:p>
          <a:p>
            <a:pPr lvl="1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Youth Directors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But what about mission trips?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37172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Must pay minimum wage (pay attention to state law)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Must pay overtime if the employee works more than 40 hours in a single pay period/week.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Comp time?  Does not work unless its in the same period and reduces worked hours to 40 or less. 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Scheduling and Work Weeks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Importance of a written policy/handbook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Remember that we are talking about paying people fairly.</a:t>
            </a:r>
          </a:p>
          <a:p>
            <a:pPr marL="342900" lvl="1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If Not Exempt</a:t>
            </a:r>
          </a:p>
        </p:txBody>
      </p:sp>
    </p:spTree>
    <p:extLst>
      <p:ext uri="{BB962C8B-B14F-4D97-AF65-F5344CB8AC3E}">
        <p14:creationId xmlns:p14="http://schemas.microsoft.com/office/powerpoint/2010/main" val="3237172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Preschools and Mother’s Day Out Programs</a:t>
            </a:r>
          </a:p>
        </p:txBody>
      </p:sp>
    </p:spTree>
    <p:extLst>
      <p:ext uri="{BB962C8B-B14F-4D97-AF65-F5344CB8AC3E}">
        <p14:creationId xmlns:p14="http://schemas.microsoft.com/office/powerpoint/2010/main" val="3215997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Fair Labor Standards Act applies.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Remember, everyone unless they have an exemption.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Administrative may be the only exemption that can apply and that will only apply to someone in the role of a “director” (authority to oversee a budget and hire/fire).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All non-exempt staff must get at least “minimum wage.”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You cannot pay them a “salary” of $200 a week and have them work 30 hours, even if you only meant to have them work 10.  Why?  It’s only $6.67/hour. 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Overtime rules (time + ½) only come into play if a person works more than 40 hours.  That’s usually easy to avoid with preschool and mother’s day out staff.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Be wary about making staff “independent contractors.”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They typically have a schedule provided. 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They typically get an hourly wage.  They get some time off.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church buys the diapers, toys, etc.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Issue #1:  Staffing</a:t>
            </a:r>
          </a:p>
        </p:txBody>
      </p:sp>
    </p:spTree>
    <p:extLst>
      <p:ext uri="{BB962C8B-B14F-4D97-AF65-F5344CB8AC3E}">
        <p14:creationId xmlns:p14="http://schemas.microsoft.com/office/powerpoint/2010/main" val="2189310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50043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issue here is really one of liability.  As in, will actions of preschool/mother’s day out create liability for the church itself?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Two options: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Preschool/Mother’s Day Out is really the church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 Corporation (you could theoretically have a separate one, but it may not generate the protection you think it does-though lawyers might disagree).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 IRS Employer ID (1 payroll-you can of course create a separate fund for the preschool if it’s helpful)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 Insurance policy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Liability Mitigation?  Good insurance policy with sufficient limits and good risk management, including policies to prevent abuse and document injuries.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Preschool is a separate organization renting space from the church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Corporations (they must have separate boards with only limited interplay)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IRS Employer IDs (entirely separate payrolls and accounting books)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separate insurance policies, preferably naming each other as additional insureds.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Liability Mitigation?  The separate structure provides some. But, you will also want a clear lease with “indemnification” language protecting the church from acts of the preschool.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Issue #2:  Corporate Structure</a:t>
            </a:r>
          </a:p>
        </p:txBody>
      </p:sp>
    </p:spTree>
    <p:extLst>
      <p:ext uri="{BB962C8B-B14F-4D97-AF65-F5344CB8AC3E}">
        <p14:creationId xmlns:p14="http://schemas.microsoft.com/office/powerpoint/2010/main" val="3418185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Avoid mixing the two options.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Separate corporate entities that don’t relate, but shared EIN/insurance policies.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That means the church may be responsible for liabilities but lacks control over governance and policies.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 corporate entity but with two different accountants, EINs, books and payrolls.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Here, the church has confusion with the IRS and may struggle to get full access to the books.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Either the church owns the ministry and its risk or it doesn’t.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If the church does own it, then its leaders need to have an ability to control governance, policies and risk mitigation. 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If it doesn’t own it, then the church needs protection via a good lease and indemnification language.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Issue #2 Cont’d</a:t>
            </a:r>
          </a:p>
        </p:txBody>
      </p:sp>
    </p:spTree>
    <p:extLst>
      <p:ext uri="{BB962C8B-B14F-4D97-AF65-F5344CB8AC3E}">
        <p14:creationId xmlns:p14="http://schemas.microsoft.com/office/powerpoint/2010/main" val="355949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Real Estate</a:t>
            </a:r>
          </a:p>
        </p:txBody>
      </p:sp>
    </p:spTree>
    <p:extLst>
      <p:ext uri="{BB962C8B-B14F-4D97-AF65-F5344CB8AC3E}">
        <p14:creationId xmlns:p14="http://schemas.microsoft.com/office/powerpoint/2010/main" val="803881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Real Estate as a </a:t>
            </a:r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bundle of sticks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</a:p>
          <a:p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Fee Simple Title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means you give the whole bundle.  The document that conveys fee simple is called a “deed.”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Holding Back Some Sticks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Leases:  You only transfer the ”occupancy and use sticks.”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Reversion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: the person or organization who gave/sold it to the church held one stick back (if x happens, I get it back)</a:t>
            </a:r>
          </a:p>
          <a:p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Quit Claim v. Warranty Deeds &amp; Recording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I’ll give you a Quit Claim for the Empire State Building (and will record it)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 a warranty deed, we promise that we really own it, so we better.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LESSON IN REAL ESTATE</a:t>
            </a:r>
          </a:p>
        </p:txBody>
      </p:sp>
    </p:spTree>
    <p:extLst>
      <p:ext uri="{BB962C8B-B14F-4D97-AF65-F5344CB8AC3E}">
        <p14:creationId xmlns:p14="http://schemas.microsoft.com/office/powerpoint/2010/main" val="180315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Mario Vargas </a:t>
            </a:r>
            <a:r>
              <a:rPr lang="en-US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Llosa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Notes on the Death of Culture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(New York: Farrar,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“The spectacle is the effective dictator of illusion.”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Illusion=Things/commodities control human beings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have Developed a fetish for things and ownership.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want.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buy.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work to create more.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live in a society that prizes escape from boredom.  And our attempts to address the boredom lead us to all sorts of efforts that we, as Christians might think of as “idolatry.”</a:t>
            </a:r>
          </a:p>
        </p:txBody>
      </p:sp>
    </p:spTree>
    <p:extLst>
      <p:ext uri="{BB962C8B-B14F-4D97-AF65-F5344CB8AC3E}">
        <p14:creationId xmlns:p14="http://schemas.microsoft.com/office/powerpoint/2010/main" val="14817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Who owns a United Methodist Church?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Is it in Fee Simple?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Are any sticks held back?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Trust Clause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Leases, mortgages and mineral rights?  See Book Of Discipline 2540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Reversion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Clauses, Long-term leases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533351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Zoning and Building Codes:  The local government controls some of the sticks.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Zoning laws control particular uses.  Uses that pre-date the zoning laws are typically grandfathered or given an automatic “variance.”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However, changing ownership will always cut off the variance and require compliance.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Do churches have to comply?  Usually. 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Building  Codes Work Similarly.  Compliance is dictated by inspection and inspections are almost always triggered with a change in ownership.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LESSON IN REAL ESTATE</a:t>
            </a:r>
          </a:p>
        </p:txBody>
      </p:sp>
    </p:spTree>
    <p:extLst>
      <p:ext uri="{BB962C8B-B14F-4D97-AF65-F5344CB8AC3E}">
        <p14:creationId xmlns:p14="http://schemas.microsoft.com/office/powerpoint/2010/main" val="3464152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Should be clear on: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Term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Space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Condition/Vacancy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Insurance/Indemnification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Every tenant, even a short-term user should have their own insurance and name the church as “an additional insured.”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Every use agreement or lease should have an indemnity clause that protects the church from potential liabilities.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Building Use Policies and Agreements</a:t>
            </a:r>
          </a:p>
        </p:txBody>
      </p:sp>
    </p:spTree>
    <p:extLst>
      <p:ext uri="{BB962C8B-B14F-4D97-AF65-F5344CB8AC3E}">
        <p14:creationId xmlns:p14="http://schemas.microsoft.com/office/powerpoint/2010/main" val="3464152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803881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Vendor Contracts refer to any sort of agreement with various vendors (copier leases, IT service agreements, HVAC service agreements, etc.)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Read each one and make a note of: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Term/renewal (Does it renew automatically?)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Fee/Rent (What does the church really owe?)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Liability limitations (Is the vendor’s liability limited?)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Insurance/Indemnification (at least in certain contracts).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Who owns what/Intellectual Property?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to Watch in a Vendor Contract?</a:t>
            </a:r>
          </a:p>
        </p:txBody>
      </p:sp>
    </p:spTree>
    <p:extLst>
      <p:ext uri="{BB962C8B-B14F-4D97-AF65-F5344CB8AC3E}">
        <p14:creationId xmlns:p14="http://schemas.microsoft.com/office/powerpoint/2010/main" val="1204286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84502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85749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www.nateberneking.com</a:t>
            </a:r>
            <a:endParaRPr lang="en-US" sz="4800" b="1" i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7792"/>
            <a:ext cx="2490724" cy="3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84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297"/>
            <a:ext cx="7886700" cy="1916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Beware of Idolatry</a:t>
            </a:r>
          </a:p>
        </p:txBody>
      </p:sp>
    </p:spTree>
    <p:extLst>
      <p:ext uri="{BB962C8B-B14F-4D97-AF65-F5344CB8AC3E}">
        <p14:creationId xmlns:p14="http://schemas.microsoft.com/office/powerpoint/2010/main" val="410732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Luke Timothy Johnson, Sharing Possessions, 2ed. (Grand Rapids: Eerdmans,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are natural idolaters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associate ourselves with things—”the Quilt”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invest finite things with characteristics of the infinite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use our wealth as a means of self-preservation and protection.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want.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buy.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 work to create more.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297"/>
            <a:ext cx="7886700" cy="1916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Beware of Church</a:t>
            </a:r>
          </a:p>
        </p:txBody>
      </p:sp>
    </p:spTree>
    <p:extLst>
      <p:ext uri="{BB962C8B-B14F-4D97-AF65-F5344CB8AC3E}">
        <p14:creationId xmlns:p14="http://schemas.microsoft.com/office/powerpoint/2010/main" val="253671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At Least Beware of Spectacle/Idolatry Masquerading as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Spectacle has too often seized the Church and clergy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Bigger is better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“If you build it, they will come.”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Salaries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Status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Temptations of Power.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Anger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Wealth (sense of scarcity and poor compensation)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False Modesty/Humility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297"/>
            <a:ext cx="7886700" cy="1916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Be Mindful of Other</a:t>
            </a:r>
            <a:b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Genesis 4:1-16</a:t>
            </a:r>
            <a:endParaRPr lang="en-US" sz="6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1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</TotalTime>
  <Words>2871</Words>
  <Application>Microsoft Office PowerPoint</Application>
  <PresentationFormat>On-screen Show (16:9)</PresentationFormat>
  <Paragraphs>290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Office Theme</vt:lpstr>
      <vt:lpstr>3_Office Theme</vt:lpstr>
      <vt:lpstr>4_Office Theme</vt:lpstr>
      <vt:lpstr>5_Office Theme</vt:lpstr>
      <vt:lpstr>6_Office Theme</vt:lpstr>
      <vt:lpstr>7_Office Theme</vt:lpstr>
      <vt:lpstr>11_Office Theme</vt:lpstr>
      <vt:lpstr>12_Office Theme</vt:lpstr>
      <vt:lpstr>14_Office Theme</vt:lpstr>
      <vt:lpstr>15_Office Theme</vt:lpstr>
      <vt:lpstr>16_Office Theme</vt:lpstr>
      <vt:lpstr>17_Office Theme</vt:lpstr>
      <vt:lpstr>PowerPoint Presentation</vt:lpstr>
      <vt:lpstr>PowerPoint Presentation</vt:lpstr>
      <vt:lpstr>Beware of Spectacle</vt:lpstr>
      <vt:lpstr>Mario Vargas Llosa, Notes on the Death of Culture (New York: Farrar, 2015)</vt:lpstr>
      <vt:lpstr>Beware of Idolatry</vt:lpstr>
      <vt:lpstr>Luke Timothy Johnson, Sharing Possessions, 2ed. (Grand Rapids: Eerdmans, 2011)</vt:lpstr>
      <vt:lpstr>Beware of Church</vt:lpstr>
      <vt:lpstr>At Least Beware of Spectacle/Idolatry Masquerading as Ministry</vt:lpstr>
      <vt:lpstr>Be Mindful of Other Genesis 4:1-16</vt:lpstr>
      <vt:lpstr>Be Mindful of Self Ministry Occurs through Whole Person</vt:lpstr>
      <vt:lpstr>Be Mindful Of What Moves Between  Existence Shaped By Generosity</vt:lpstr>
      <vt:lpstr>PowerPoint Presentation</vt:lpstr>
      <vt:lpstr>Legal Do’s &amp; Don’ts</vt:lpstr>
      <vt:lpstr>Corporate/Tax</vt:lpstr>
      <vt:lpstr>Non-Profit Corporations</vt:lpstr>
      <vt:lpstr>501(c)(3) Tax Exempt</vt:lpstr>
      <vt:lpstr>501(c)(3) Tax Exempt Entity</vt:lpstr>
      <vt:lpstr>501(c)(3) Tax Exempt Entity</vt:lpstr>
      <vt:lpstr>Tax Deductible Donations</vt:lpstr>
      <vt:lpstr>When churches ARE NOT Exempt: Payroll Taxes</vt:lpstr>
      <vt:lpstr>When churches ARE NOT Exempt: Payroll Taxes</vt:lpstr>
      <vt:lpstr>Clergy W-2s</vt:lpstr>
      <vt:lpstr>An Interlude on Independent Contractors</vt:lpstr>
      <vt:lpstr>A Word About Clergy Compensation</vt:lpstr>
      <vt:lpstr>When churches are NOT exempt: UBIT</vt:lpstr>
      <vt:lpstr>Unrelated Business Income</vt:lpstr>
      <vt:lpstr>Fair Labor Standards Act</vt:lpstr>
      <vt:lpstr>Who is actually covered?</vt:lpstr>
      <vt:lpstr>Exemptions are Determined by</vt:lpstr>
      <vt:lpstr>Statutory Exemptions Require Salary</vt:lpstr>
      <vt:lpstr>Administrative Employees</vt:lpstr>
      <vt:lpstr>Examples</vt:lpstr>
      <vt:lpstr>If Not Exempt</vt:lpstr>
      <vt:lpstr>Preschools and Mother’s Day Out Programs</vt:lpstr>
      <vt:lpstr>Issue #1:  Staffing</vt:lpstr>
      <vt:lpstr>Issue #2:  Corporate Structure</vt:lpstr>
      <vt:lpstr>Issue #2 Cont’d</vt:lpstr>
      <vt:lpstr>Real Estate</vt:lpstr>
      <vt:lpstr>A LESSON IN REAL ESTATE</vt:lpstr>
      <vt:lpstr>Question?</vt:lpstr>
      <vt:lpstr>A LESSON IN REAL ESTATE</vt:lpstr>
      <vt:lpstr>Building Use Policies and Agreements</vt:lpstr>
      <vt:lpstr>Contracts</vt:lpstr>
      <vt:lpstr>What to Watch in a Vendor Contract?</vt:lpstr>
      <vt:lpstr>QUESTIONS</vt:lpstr>
      <vt:lpstr>www.nateberneking.com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Eichler</dc:creator>
  <cp:lastModifiedBy>Nate Berneking</cp:lastModifiedBy>
  <cp:revision>113</cp:revision>
  <dcterms:created xsi:type="dcterms:W3CDTF">2017-01-14T15:55:13Z</dcterms:created>
  <dcterms:modified xsi:type="dcterms:W3CDTF">2021-02-17T16:04:39Z</dcterms:modified>
</cp:coreProperties>
</file>