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69"/>
  </p:notesMasterIdLst>
  <p:sldIdLst>
    <p:sldId id="351" r:id="rId3"/>
    <p:sldId id="356" r:id="rId4"/>
    <p:sldId id="355" r:id="rId5"/>
    <p:sldId id="357" r:id="rId6"/>
    <p:sldId id="352" r:id="rId7"/>
    <p:sldId id="360" r:id="rId8"/>
    <p:sldId id="361" r:id="rId9"/>
    <p:sldId id="362" r:id="rId10"/>
    <p:sldId id="364" r:id="rId11"/>
    <p:sldId id="363" r:id="rId12"/>
    <p:sldId id="358" r:id="rId13"/>
    <p:sldId id="365" r:id="rId14"/>
    <p:sldId id="366" r:id="rId15"/>
    <p:sldId id="359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81" r:id="rId29"/>
    <p:sldId id="382" r:id="rId30"/>
    <p:sldId id="453" r:id="rId31"/>
    <p:sldId id="383" r:id="rId32"/>
    <p:sldId id="384" r:id="rId33"/>
    <p:sldId id="385" r:id="rId34"/>
    <p:sldId id="386" r:id="rId35"/>
    <p:sldId id="391" r:id="rId36"/>
    <p:sldId id="387" r:id="rId37"/>
    <p:sldId id="392" r:id="rId38"/>
    <p:sldId id="393" r:id="rId39"/>
    <p:sldId id="388" r:id="rId40"/>
    <p:sldId id="456" r:id="rId41"/>
    <p:sldId id="395" r:id="rId42"/>
    <p:sldId id="448" r:id="rId43"/>
    <p:sldId id="396" r:id="rId44"/>
    <p:sldId id="389" r:id="rId45"/>
    <p:sldId id="459" r:id="rId46"/>
    <p:sldId id="449" r:id="rId47"/>
    <p:sldId id="390" r:id="rId48"/>
    <p:sldId id="398" r:id="rId49"/>
    <p:sldId id="399" r:id="rId50"/>
    <p:sldId id="450" r:id="rId51"/>
    <p:sldId id="452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63" r:id="rId60"/>
    <p:sldId id="407" r:id="rId61"/>
    <p:sldId id="415" r:id="rId62"/>
    <p:sldId id="416" r:id="rId63"/>
    <p:sldId id="417" r:id="rId64"/>
    <p:sldId id="464" r:id="rId65"/>
    <p:sldId id="446" r:id="rId66"/>
    <p:sldId id="420" r:id="rId67"/>
    <p:sldId id="445" r:id="rId6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8AD"/>
    <a:srgbClr val="00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0"/>
    <p:restoredTop sz="94465"/>
  </p:normalViewPr>
  <p:slideViewPr>
    <p:cSldViewPr snapToObjects="1">
      <p:cViewPr varScale="1">
        <p:scale>
          <a:sx n="127" d="100"/>
          <a:sy n="127" d="100"/>
        </p:scale>
        <p:origin x="126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DDE4-80A6-4A40-BCA9-63F96768EF8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27B5-427F-461A-BE90-213549D3D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6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9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1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5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23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4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61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9E3B-26B2-F746-BA70-AC90F821A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3DF-B246-F443-8C63-5BF7D009F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2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-171450"/>
            <a:ext cx="6477000" cy="3643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76550"/>
            <a:ext cx="6858000" cy="40154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5583"/>
                </a:solidFill>
                <a:latin typeface="Century Gothic" panose="020B0502020202020204" pitchFamily="34" charset="0"/>
              </a:rPr>
              <a:t>Director of Finance and Administration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72" y="3562350"/>
            <a:ext cx="132565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 CLERGY WE PAY WHICH ONE?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02731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Most people with an employer pay FICA …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 clergy are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special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so …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2800350"/>
            <a:ext cx="5334000" cy="1085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PAY SECA!</a:t>
            </a:r>
          </a:p>
        </p:txBody>
      </p:sp>
    </p:spTree>
    <p:extLst>
      <p:ext uri="{BB962C8B-B14F-4D97-AF65-F5344CB8AC3E}">
        <p14:creationId xmlns:p14="http://schemas.microsoft.com/office/powerpoint/2010/main" val="10378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8992"/>
            <a:ext cx="7886700" cy="685516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WORK FOR WHO?</a:t>
            </a:r>
          </a:p>
        </p:txBody>
      </p:sp>
    </p:spTree>
    <p:extLst>
      <p:ext uri="{BB962C8B-B14F-4D97-AF65-F5344CB8AC3E}">
        <p14:creationId xmlns:p14="http://schemas.microsoft.com/office/powerpoint/2010/main" val="369929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261"/>
            <a:ext cx="7886700" cy="30669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Conference, bishop, 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local church or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conference board of 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pensions? </a:t>
            </a:r>
          </a:p>
        </p:txBody>
      </p:sp>
    </p:spTree>
    <p:extLst>
      <p:ext uri="{BB962C8B-B14F-4D97-AF65-F5344CB8AC3E}">
        <p14:creationId xmlns:p14="http://schemas.microsoft.com/office/powerpoint/2010/main" val="393919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0"/>
            <a:ext cx="7886700" cy="7809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LOCAL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485"/>
            <a:ext cx="7886700" cy="440531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At least as far as income tax is concerned</a:t>
            </a:r>
          </a:p>
        </p:txBody>
      </p:sp>
    </p:spTree>
    <p:extLst>
      <p:ext uri="{BB962C8B-B14F-4D97-AF65-F5344CB8AC3E}">
        <p14:creationId xmlns:p14="http://schemas.microsoft.com/office/powerpoint/2010/main" val="43344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7350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EMPLOYMENT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485"/>
            <a:ext cx="7886700" cy="440531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Seriously? 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153486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1123950"/>
            <a:ext cx="3076575" cy="10857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REMEMBER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352062"/>
            <a:ext cx="7886700" cy="439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are treated as employees of the salary paying unit.</a:t>
            </a:r>
          </a:p>
        </p:txBody>
      </p:sp>
    </p:spTree>
    <p:extLst>
      <p:ext uri="{BB962C8B-B14F-4D97-AF65-F5344CB8AC3E}">
        <p14:creationId xmlns:p14="http://schemas.microsoft.com/office/powerpoint/2010/main" val="190275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14206"/>
            <a:ext cx="7886700" cy="151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That was for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purposes of income tax.</a:t>
            </a:r>
          </a:p>
        </p:txBody>
      </p:sp>
    </p:spTree>
    <p:extLst>
      <p:ext uri="{BB962C8B-B14F-4D97-AF65-F5344CB8AC3E}">
        <p14:creationId xmlns:p14="http://schemas.microsoft.com/office/powerpoint/2010/main" val="414552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1" y="590550"/>
            <a:ext cx="7886699" cy="1295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BUT, REMEMBER, CLERGY ARE 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SPECIAL</a:t>
            </a: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4851" y="2755328"/>
            <a:ext cx="7886699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ARE ALSO RESPONSIBLE FOR SECA.</a:t>
            </a:r>
          </a:p>
        </p:txBody>
      </p:sp>
    </p:spTree>
    <p:extLst>
      <p:ext uri="{BB962C8B-B14F-4D97-AF65-F5344CB8AC3E}">
        <p14:creationId xmlns:p14="http://schemas.microsoft.com/office/powerpoint/2010/main" val="1018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028861"/>
            <a:ext cx="3076575" cy="10857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34202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678" y="1614506"/>
            <a:ext cx="5912644" cy="191448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don’t know squat about tax and finance.</a:t>
            </a:r>
          </a:p>
        </p:txBody>
      </p:sp>
    </p:spTree>
    <p:extLst>
      <p:ext uri="{BB962C8B-B14F-4D97-AF65-F5344CB8AC3E}">
        <p14:creationId xmlns:p14="http://schemas.microsoft.com/office/powerpoint/2010/main" val="95890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4262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UNITED METHODIST CLERGY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1500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Special</a:t>
            </a:r>
            <a:endParaRPr lang="en-US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39" y="1614506"/>
            <a:ext cx="7452122" cy="191448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Congress made clergy 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self-employed for 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purposes of SECA.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7150"/>
            <a:ext cx="7886700" cy="440531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Simple, right?</a:t>
            </a:r>
          </a:p>
        </p:txBody>
      </p:sp>
    </p:spTree>
    <p:extLst>
      <p:ext uri="{BB962C8B-B14F-4D97-AF65-F5344CB8AC3E}">
        <p14:creationId xmlns:p14="http://schemas.microsoft.com/office/powerpoint/2010/main" val="27531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5678" y="1614506"/>
            <a:ext cx="5912644" cy="1914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NOPE.</a:t>
            </a:r>
          </a:p>
        </p:txBody>
      </p:sp>
    </p:spTree>
    <p:extLst>
      <p:ext uri="{BB962C8B-B14F-4D97-AF65-F5344CB8AC3E}">
        <p14:creationId xmlns:p14="http://schemas.microsoft.com/office/powerpoint/2010/main" val="37347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SECA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Most people who pay SECA have a particular employment status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They aren’t “employees” at all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They are “independent contractors”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That means they aren’t “employees” of who/whatever is paying them</a:t>
            </a:r>
          </a:p>
        </p:txBody>
      </p:sp>
    </p:spTree>
    <p:extLst>
      <p:ext uri="{BB962C8B-B14F-4D97-AF65-F5344CB8AC3E}">
        <p14:creationId xmlns:p14="http://schemas.microsoft.com/office/powerpoint/2010/main" val="23464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1123950"/>
            <a:ext cx="3076575" cy="10857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 WHAT?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266950"/>
            <a:ext cx="7886700" cy="1362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When someone is an “independent contractor,” the “employer” will issue a tax form called a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1099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which will list the amounts paid during the course of the preceding year. 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They do NOT get a W-2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0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514350"/>
            <a:ext cx="7886698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SO, CLERGY GET A 1099, RIGHT?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2926" y="3562350"/>
            <a:ext cx="8058149" cy="716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REMEMBER, WE’RE </a:t>
            </a:r>
            <a:r>
              <a:rPr lang="en-US" sz="4400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SPECIAL</a:t>
            </a: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33713" y="2095571"/>
            <a:ext cx="3076575" cy="1085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11335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2028861"/>
            <a:ext cx="5410200" cy="10857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GET A W-2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24025" y="819150"/>
            <a:ext cx="5695950" cy="75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Despite paying SECA, clergy are “employees” for income tax purposes </a:t>
            </a:r>
          </a:p>
        </p:txBody>
      </p:sp>
    </p:spTree>
    <p:extLst>
      <p:ext uri="{BB962C8B-B14F-4D97-AF65-F5344CB8AC3E}">
        <p14:creationId xmlns:p14="http://schemas.microsoft.com/office/powerpoint/2010/main" val="6481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THUS 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31331"/>
          </a:xfrm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Receive benefits through the administration of the conference and are supervised by their bishop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are employed by the local church for purposes of income tax.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clergy are self-employed for purposes of Social Security and Medicare, meaning they pay SECA, which is paid by them individually by April 15 and filed as a schedule SE with the rest of their tax returns.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, as employees of local churches they are issued a W-2 by January 31 of each year, reflecting the wages paid by the local church with notes for tax-deferred pension and housing (we’ll get there later).</a:t>
            </a:r>
          </a:p>
        </p:txBody>
      </p:sp>
    </p:spTree>
    <p:extLst>
      <p:ext uri="{BB962C8B-B14F-4D97-AF65-F5344CB8AC3E}">
        <p14:creationId xmlns:p14="http://schemas.microsoft.com/office/powerpoint/2010/main" val="31609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SHOULD NOT 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040731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Give clergy a 1099 reflecting their salary support; or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Withhold and pay FICA from and on behalf of clergy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Elder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Deacon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Licensed Local Pastor</a:t>
            </a:r>
          </a:p>
        </p:txBody>
      </p:sp>
    </p:spTree>
    <p:extLst>
      <p:ext uri="{BB962C8B-B14F-4D97-AF65-F5344CB8AC3E}">
        <p14:creationId xmlns:p14="http://schemas.microsoft.com/office/powerpoint/2010/main" val="32565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W-2’s…..again….special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017984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should give clergy a W-2 reflecting the cash support paid during the year</a:t>
            </a:r>
            <a:b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BUT, it should how - 0 - in the boxes for Social Security and Medicare Wages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CRSP-DB (403b plan), PIP (403b plan) and maybe health contributions (group plans) are to be shown in Box 12 with the right Codes.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Churches CAN show housing amounts in the Notes section (Box 14) of the W-2 to make SECA reporting easier.</a:t>
            </a:r>
          </a:p>
        </p:txBody>
      </p:sp>
    </p:spTree>
    <p:extLst>
      <p:ext uri="{BB962C8B-B14F-4D97-AF65-F5344CB8AC3E}">
        <p14:creationId xmlns:p14="http://schemas.microsoft.com/office/powerpoint/2010/main" val="8337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ate.UMC.000\AppData\Local\Microsoft\Windows\Temporary Internet Files\Content.Outlook\EMMV2VA5\sample w2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0549"/>
            <a:ext cx="5638800" cy="38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3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297"/>
            <a:ext cx="7886700" cy="19169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ANSWERS TO 3 KEY QUESTIONS</a:t>
            </a:r>
          </a:p>
        </p:txBody>
      </p:sp>
    </p:spTree>
    <p:extLst>
      <p:ext uri="{BB962C8B-B14F-4D97-AF65-F5344CB8AC3E}">
        <p14:creationId xmlns:p14="http://schemas.microsoft.com/office/powerpoint/2010/main" val="1322760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7350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TAX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485"/>
            <a:ext cx="7886700" cy="440531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 case you’ve never had it explained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This is all subject to change by act of Congress.</a:t>
            </a:r>
          </a:p>
        </p:txBody>
      </p:sp>
    </p:spTree>
    <p:extLst>
      <p:ext uri="{BB962C8B-B14F-4D97-AF65-F5344CB8AC3E}">
        <p14:creationId xmlns:p14="http://schemas.microsoft.com/office/powerpoint/2010/main" val="16083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TAX</a:t>
            </a:r>
          </a:p>
        </p:txBody>
      </p:sp>
    </p:spTree>
    <p:extLst>
      <p:ext uri="{BB962C8B-B14F-4D97-AF65-F5344CB8AC3E}">
        <p14:creationId xmlns:p14="http://schemas.microsoft.com/office/powerpoint/2010/main" val="3998656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TAXABLE INCOME</a:t>
            </a:r>
          </a:p>
        </p:txBody>
      </p:sp>
    </p:spTree>
    <p:extLst>
      <p:ext uri="{BB962C8B-B14F-4D97-AF65-F5344CB8AC3E}">
        <p14:creationId xmlns:p14="http://schemas.microsoft.com/office/powerpoint/2010/main" val="1523556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678" y="1026328"/>
            <a:ext cx="5912644" cy="309084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Getting there is a 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step process that includes a ton of smaller steps on form 1040.</a:t>
            </a:r>
          </a:p>
        </p:txBody>
      </p:sp>
    </p:spTree>
    <p:extLst>
      <p:ext uri="{BB962C8B-B14F-4D97-AF65-F5344CB8AC3E}">
        <p14:creationId xmlns:p14="http://schemas.microsoft.com/office/powerpoint/2010/main" val="264856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971550"/>
            <a:ext cx="5410200" cy="7714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GROSS INCOME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09750" y="1962150"/>
            <a:ext cx="55245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Box 1 of W-2 		 Any other income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			(excluding housing)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1809750"/>
            <a:ext cx="4191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+</a:t>
            </a:r>
            <a:endParaRPr lang="en-US" sz="2800" b="1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65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0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225" y="2156818"/>
            <a:ext cx="4781550" cy="829865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From Gross Income you subtract certain “above the line deductions.”</a:t>
            </a:r>
          </a:p>
        </p:txBody>
      </p:sp>
    </p:spTree>
    <p:extLst>
      <p:ext uri="{BB962C8B-B14F-4D97-AF65-F5344CB8AC3E}">
        <p14:creationId xmlns:p14="http://schemas.microsoft.com/office/powerpoint/2010/main" val="3744556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STEP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Health Savings Account Deductions (if you have one)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trike="sngStrike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Unreimbursed Moving Expenses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Changed 2018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Self Employment tax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Contributions to IRAs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not PIP — before tax contributions never even get reported as gross income (Box 12 of the W-2)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Student loan interest</a:t>
            </a:r>
          </a:p>
        </p:txBody>
      </p:sp>
    </p:spTree>
    <p:extLst>
      <p:ext uri="{BB962C8B-B14F-4D97-AF65-F5344CB8AC3E}">
        <p14:creationId xmlns:p14="http://schemas.microsoft.com/office/powerpoint/2010/main" val="79816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924050"/>
            <a:ext cx="54102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ADJUSTED GROSS INCOME (AGI)</a:t>
            </a:r>
          </a:p>
        </p:txBody>
      </p:sp>
    </p:spTree>
    <p:extLst>
      <p:ext uri="{BB962C8B-B14F-4D97-AF65-F5344CB8AC3E}">
        <p14:creationId xmlns:p14="http://schemas.microsoft.com/office/powerpoint/2010/main" val="690442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0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225" y="2156818"/>
            <a:ext cx="4781550" cy="829865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Standard Deduction OR “Itemized Deductions”</a:t>
            </a:r>
          </a:p>
        </p:txBody>
      </p:sp>
    </p:spTree>
    <p:extLst>
      <p:ext uri="{BB962C8B-B14F-4D97-AF65-F5344CB8AC3E}">
        <p14:creationId xmlns:p14="http://schemas.microsoft.com/office/powerpoint/2010/main" val="666159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STANDARD DEDUCTIONS 2020</a:t>
            </a:r>
            <a:b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April 2021 Returns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000100"/>
              </p:ext>
            </p:extLst>
          </p:nvPr>
        </p:nvGraphicFramePr>
        <p:xfrm>
          <a:off x="628650" y="1370013"/>
          <a:ext cx="7886700" cy="221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SINGLE INDIVIDUALS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$12,400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HEAD OF HOUSEHOLD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$18,650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MARRIED FILING JOINTLY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$24,800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AE7F3E-BFD0-40CB-9C0E-58FDE8BABDE5}"/>
              </a:ext>
            </a:extLst>
          </p:cNvPr>
          <p:cNvSpPr txBox="1"/>
          <p:nvPr/>
        </p:nvSpPr>
        <p:spPr>
          <a:xfrm>
            <a:off x="838200" y="4019550"/>
            <a:ext cx="24384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*Slight increases from 2019.</a:t>
            </a:r>
          </a:p>
        </p:txBody>
      </p:sp>
    </p:spTree>
    <p:extLst>
      <p:ext uri="{BB962C8B-B14F-4D97-AF65-F5344CB8AC3E}">
        <p14:creationId xmlns:p14="http://schemas.microsoft.com/office/powerpoint/2010/main" val="124168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8992"/>
            <a:ext cx="7886700" cy="685516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PAY WHAT?</a:t>
            </a:r>
          </a:p>
        </p:txBody>
      </p:sp>
    </p:spTree>
    <p:extLst>
      <p:ext uri="{BB962C8B-B14F-4D97-AF65-F5344CB8AC3E}">
        <p14:creationId xmlns:p14="http://schemas.microsoft.com/office/powerpoint/2010/main" val="3464259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Itemized Deductions (must exceed Standard)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Mortgage Interest (Primary Residence Only)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Charitable Contributions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State Taxes (in some states) (capped)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Property Taxes (in some states) (capped)</a:t>
            </a:r>
          </a:p>
        </p:txBody>
      </p:sp>
    </p:spTree>
    <p:extLst>
      <p:ext uri="{BB962C8B-B14F-4D97-AF65-F5344CB8AC3E}">
        <p14:creationId xmlns:p14="http://schemas.microsoft.com/office/powerpoint/2010/main" val="20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 Possible Itemized Deductions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Medical/Dental Expenses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Must exceed 10% of your AGI or 7.5% if you’re 65 or older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Broad range of expenses qualify (see IRS Tax Topic 502 at </a:t>
            </a:r>
            <a:r>
              <a:rPr lang="en-US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www.irs.gov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strike="sngStrike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Unreimbursed Employee Expenses</a:t>
            </a:r>
          </a:p>
          <a:p>
            <a:pPr marL="342900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Must utilize accountable reimbursement plans.</a:t>
            </a:r>
          </a:p>
        </p:txBody>
      </p:sp>
    </p:spTree>
    <p:extLst>
      <p:ext uri="{BB962C8B-B14F-4D97-AF65-F5344CB8AC3E}">
        <p14:creationId xmlns:p14="http://schemas.microsoft.com/office/powerpoint/2010/main" val="1862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Itemized or Standard?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Taxpayers choose standard or itemized deductions based on which one is larger. 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For example, if Pastor Jane, a single taxpayer, gave $10,000 to the church she serves last year, she will definitely be itemizing deductions. Why?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$10,000 is more than $6,300.</a:t>
            </a:r>
          </a:p>
        </p:txBody>
      </p:sp>
    </p:spTree>
    <p:extLst>
      <p:ext uri="{BB962C8B-B14F-4D97-AF65-F5344CB8AC3E}">
        <p14:creationId xmlns:p14="http://schemas.microsoft.com/office/powerpoint/2010/main" val="31125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0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225" y="2156818"/>
            <a:ext cx="4781550" cy="829865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Tax is calculated based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on taxable income.</a:t>
            </a:r>
          </a:p>
        </p:txBody>
      </p:sp>
    </p:spTree>
    <p:extLst>
      <p:ext uri="{BB962C8B-B14F-4D97-AF65-F5344CB8AC3E}">
        <p14:creationId xmlns:p14="http://schemas.microsoft.com/office/powerpoint/2010/main" val="1078449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TAX BRACKETS 2020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1101558"/>
              </p:ext>
            </p:extLst>
          </p:nvPr>
        </p:nvGraphicFramePr>
        <p:xfrm>
          <a:off x="4629150" y="1370013"/>
          <a:ext cx="38862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MARRIED FILING JOINTLY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entury Gothic" panose="020B0502020202020204" pitchFamily="34" charset="0"/>
                        </a:rPr>
                      </a:b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INCOME BRACKET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$0 - $19,750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$19,751 - $80,250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$80,251 - $171,050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$171,051 - $326,600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$326,601 - $414,700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$414,701-$622,050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Top Bracket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804835"/>
              </p:ext>
            </p:extLst>
          </p:nvPr>
        </p:nvGraphicFramePr>
        <p:xfrm>
          <a:off x="628650" y="1370013"/>
          <a:ext cx="3886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INDIVIDUAL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INCOME BRACKET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$0 - $9,875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$9,876- $40,125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$40,126 - $85,525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$82,525 - $163,300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$163,301 - $207,350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$207,351-$518,400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Tope Bracket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233488" y="4478973"/>
            <a:ext cx="6677025" cy="378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i="1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50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Applying the Brackets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Married taxpayers filing jointly have taxable income of $150,000.  What is their tax owed? 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10% of the first $17,750 	=	$1,775.00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15% of the next $62,500	=	$9,375.00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Why $62,500? $80,250-$17750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25% of the last $69,749	=	$17,437.25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$150,000 - $80,251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Total			=	$28,587.25 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69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0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225" y="2156818"/>
            <a:ext cx="4781550" cy="829865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That amount is then reduced by any “credits.”</a:t>
            </a:r>
          </a:p>
        </p:txBody>
      </p:sp>
    </p:spTree>
    <p:extLst>
      <p:ext uri="{BB962C8B-B14F-4D97-AF65-F5344CB8AC3E}">
        <p14:creationId xmlns:p14="http://schemas.microsoft.com/office/powerpoint/2010/main" val="777318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971550"/>
            <a:ext cx="5410200" cy="7714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BIGGEST CREDIT: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000250"/>
            <a:ext cx="7315200" cy="2552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Previously paid or withheld tax. </a:t>
            </a:r>
            <a:b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(Not really a credit at all)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Back to the W-2 Discussion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-Voluntary withholding occurs when a pastor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voluntarily submits a W-4 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and has the church withhold federal taxes and pay them with the rest of the church’s payroll taxes.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Otherwise, a pastor must pay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quarterly with a 1040-ES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925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CHILD TAX CREDIT – IF YOU HAVE KIDS: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Up to $2,000 per child (under 17) (until 2025)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$1400 is refundable even if 0 taxes are owed.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Phases out at higher AGI’s. 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New proposal to raise it to $3,600 being discussed.</a:t>
            </a:r>
          </a:p>
        </p:txBody>
      </p:sp>
    </p:spTree>
    <p:extLst>
      <p:ext uri="{BB962C8B-B14F-4D97-AF65-F5344CB8AC3E}">
        <p14:creationId xmlns:p14="http://schemas.microsoft.com/office/powerpoint/2010/main" val="2757376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ADOPTION CREDIT – IF YOU HAVE KIDS: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Up to $13,750 based on expenses incurred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Phases outs apply, but are quite high (starting at $203,450 of Modified AGI</a:t>
            </a:r>
          </a:p>
        </p:txBody>
      </p:sp>
    </p:spTree>
    <p:extLst>
      <p:ext uri="{BB962C8B-B14F-4D97-AF65-F5344CB8AC3E}">
        <p14:creationId xmlns:p14="http://schemas.microsoft.com/office/powerpoint/2010/main" val="198181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Governed by: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Internal Revenue Code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Internal Revenue Regulations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Revenue Rulings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US. Court Decision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Subject to Change!</a:t>
            </a:r>
          </a:p>
        </p:txBody>
      </p:sp>
    </p:spTree>
    <p:extLst>
      <p:ext uri="{BB962C8B-B14F-4D97-AF65-F5344CB8AC3E}">
        <p14:creationId xmlns:p14="http://schemas.microsoft.com/office/powerpoint/2010/main" val="359149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Lifetime Learning Credit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$2,000 of eligible education expenses per student (broader than American Opportunity/Hope Scholarship but still no room and board).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It is NOT refundable (only reduces your tax owed)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You MUST have paid the expenses, BUT you can claim it for amounts paid with a loan (NOT tax free scholarship money).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Phases out at certain AGI</a:t>
            </a:r>
          </a:p>
        </p:txBody>
      </p:sp>
    </p:spTree>
    <p:extLst>
      <p:ext uri="{BB962C8B-B14F-4D97-AF65-F5344CB8AC3E}">
        <p14:creationId xmlns:p14="http://schemas.microsoft.com/office/powerpoint/2010/main" val="501175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971550"/>
            <a:ext cx="8191500" cy="7714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EARNED INCOME TAX CREDIT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6975" y="2000250"/>
            <a:ext cx="421005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Must have children and sufficiently low AGI earned income from work. </a:t>
            </a:r>
          </a:p>
        </p:txBody>
      </p:sp>
    </p:spTree>
    <p:extLst>
      <p:ext uri="{BB962C8B-B14F-4D97-AF65-F5344CB8AC3E}">
        <p14:creationId xmlns:p14="http://schemas.microsoft.com/office/powerpoint/2010/main" val="1401393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2133600"/>
            <a:ext cx="2857500" cy="8763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4019071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971550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At least as of today, compensation (cash or in-kind) paid to clergy in the form of “housing” is exempt from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TAX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. (That same compensation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MUST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be reported and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subject to SECA.) 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This is due to an old section of the Internal Revenue Code(26 U.S.C. sec. 107).</a:t>
            </a:r>
          </a:p>
          <a:p>
            <a:pPr marL="342900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It has been challenged in court, but plaintiffs were unsuccessful.  For now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, housing treatment remains as it has always been.</a:t>
            </a:r>
          </a:p>
        </p:txBody>
      </p:sp>
    </p:spTree>
    <p:extLst>
      <p:ext uri="{BB962C8B-B14F-4D97-AF65-F5344CB8AC3E}">
        <p14:creationId xmlns:p14="http://schemas.microsoft.com/office/powerpoint/2010/main" val="3330713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IS HOUSING?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Parsonages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 allowances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Amounts paid for utilities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Amounts paid for “furnishings”</a:t>
            </a:r>
          </a:p>
        </p:txBody>
      </p:sp>
    </p:spTree>
    <p:extLst>
      <p:ext uri="{BB962C8B-B14F-4D97-AF65-F5344CB8AC3E}">
        <p14:creationId xmlns:p14="http://schemas.microsoft.com/office/powerpoint/2010/main" val="3946796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5" y="1628775"/>
            <a:ext cx="3714750" cy="18859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 …</a:t>
            </a:r>
            <a:b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95989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2028861"/>
            <a:ext cx="5410200" cy="10857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THIS IS ACTUALLY A BENEFIT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3213" y="819150"/>
            <a:ext cx="3457575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Something to remember: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0" y="3181350"/>
            <a:ext cx="2743200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(Even if SECA hurts)</a:t>
            </a:r>
          </a:p>
        </p:txBody>
      </p:sp>
    </p:spTree>
    <p:extLst>
      <p:ext uri="{BB962C8B-B14F-4D97-AF65-F5344CB8AC3E}">
        <p14:creationId xmlns:p14="http://schemas.microsoft.com/office/powerpoint/2010/main" val="29539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WHAT’S THE RULE?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can exempt from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INCOME TAX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(not SECA) any compensation (in-kind or cash)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paid or used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for housing including: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actual home and furnishings in it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Rent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Mortgage payments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Utilities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Furnishings or other expenses related to housing</a:t>
            </a:r>
          </a:p>
        </p:txBody>
      </p:sp>
    </p:spTree>
    <p:extLst>
      <p:ext uri="{BB962C8B-B14F-4D97-AF65-F5344CB8AC3E}">
        <p14:creationId xmlns:p14="http://schemas.microsoft.com/office/powerpoint/2010/main" val="3677397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WHAT SORT OF FURNISHINGS OR OTHER HOUSING EXPENSES COUNT?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123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Utilities (including basic cable and Internet)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Lawn care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Snow removal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Small and large appliances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Furniture and televisions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Rugs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Carpeting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Paint or renovations to the home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Other items required to furnish a home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CLEANING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90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BUT, THE AMOUNT THAT MAY BE EXEMPTED IS LIMITED TO: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amount set by the congregation in a charge conference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Will need some form of housing resolution that states what housing is provided and how much the church intends to pay as ‘housing’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fair rental value of the pastor’s home fully furnished with utilities paid; and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amount the pastor can actually substantiate with receipts</a:t>
            </a:r>
          </a:p>
        </p:txBody>
      </p:sp>
    </p:spTree>
    <p:extLst>
      <p:ext uri="{BB962C8B-B14F-4D97-AF65-F5344CB8AC3E}">
        <p14:creationId xmlns:p14="http://schemas.microsoft.com/office/powerpoint/2010/main" val="20687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43171"/>
            <a:ext cx="7886700" cy="125715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SOCIAL SECURITY AND MEDICARE TAXES</a:t>
            </a:r>
          </a:p>
        </p:txBody>
      </p:sp>
    </p:spTree>
    <p:extLst>
      <p:ext uri="{BB962C8B-B14F-4D97-AF65-F5344CB8AC3E}">
        <p14:creationId xmlns:p14="http://schemas.microsoft.com/office/powerpoint/2010/main" val="1623084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PROFESSIONAL EXPENSES</a:t>
            </a:r>
            <a:b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Remember I said the deduction was eliminated, but there was a better way?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26 USC sec. 162 used to allow employees to deduct unreimbursed expenses incurred in business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deduction was “itemized,” and the amount HAD exceed 2% of Adjusted Gross Income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But, now the only option is an accountable reimbursement policy. 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74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ACCOUNTABLE REIMBURSEMENT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047750"/>
            <a:ext cx="7886700" cy="3760112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Church must adopt an accountable reimbursement policy (often a charge conference form)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Clergy will then account for expenses to the local church,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the IRS and reimbursements are </a:t>
            </a: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considered income (not taxed) AND it avoids SECA!!!</a:t>
            </a:r>
            <a:endParaRPr lang="en-US" b="1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>
              <a:solidFill>
                <a:srgbClr val="005583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BUSINESS RELATED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(No personal use)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Key rule:  </a:t>
            </a:r>
            <a:r>
              <a:rPr lang="en-US" b="1" dirty="0">
                <a:solidFill>
                  <a:srgbClr val="005583"/>
                </a:solidFill>
                <a:latin typeface="Century Gothic" charset="0"/>
                <a:ea typeface="Century Gothic" charset="0"/>
                <a:cs typeface="Century Gothic" charset="0"/>
              </a:rPr>
              <a:t>ADEQUATE ACCOUNTING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Itemized receipts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Mileage logs (beginning reading/end reading)</a:t>
            </a:r>
          </a:p>
        </p:txBody>
      </p:sp>
    </p:spTree>
    <p:extLst>
      <p:ext uri="{BB962C8B-B14F-4D97-AF65-F5344CB8AC3E}">
        <p14:creationId xmlns:p14="http://schemas.microsoft.com/office/powerpoint/2010/main" val="22254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MILEAGE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531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Rate of reimbursement for business-travel:  $.535/mile ($.545/mile for 2018)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commuting miles (home office exception)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Alternative: Actual costs (reimbursing clergy for gas)</a:t>
            </a:r>
          </a:p>
        </p:txBody>
      </p:sp>
    </p:spTree>
    <p:extLst>
      <p:ext uri="{BB962C8B-B14F-4D97-AF65-F5344CB8AC3E}">
        <p14:creationId xmlns:p14="http://schemas.microsoft.com/office/powerpoint/2010/main" val="915714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Word About Clergy Compensation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2830" y="895350"/>
            <a:ext cx="8151354" cy="3733800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Cash Salary (That part which is taxable)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Cash paid to pastor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Amounts withheld AFTER (subject to) taxes 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PIP Roth or After Tax contributions</a:t>
            </a:r>
          </a:p>
          <a:p>
            <a:pPr lvl="2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Voluntary income tax withholdings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 amounts withheld from salary BEFORE income taxes (or excluded from income taxes)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Pre-tax PIP Contributions (403b plan)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Group health insurance premiums (MUST BE GROUP PLAN)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 benefits paid on pastor’s behalf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CRSP-DC (403b)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CRSP-DB (defined benefit pension plan)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CPP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strike="sngStrike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Professional Expenses &amp; Continuing Education?</a:t>
            </a:r>
          </a:p>
        </p:txBody>
      </p:sp>
    </p:spTree>
    <p:extLst>
      <p:ext uri="{BB962C8B-B14F-4D97-AF65-F5344CB8AC3E}">
        <p14:creationId xmlns:p14="http://schemas.microsoft.com/office/powerpoint/2010/main" val="583891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85749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www.nateberneking.com</a:t>
            </a:r>
            <a:endParaRPr lang="en-US" sz="4800" b="1" i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7792"/>
            <a:ext cx="2490724" cy="3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8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1771"/>
            <a:ext cx="7886700" cy="799958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845024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TAXES or CONTRIBUTIONS?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Governed by either: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Self Employment Contributions Act (SECA)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Federal Insurance Contributions Act ( FICA)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These taxes fund Social Security and Medicare. </a:t>
            </a:r>
          </a:p>
        </p:txBody>
      </p:sp>
    </p:spTree>
    <p:extLst>
      <p:ext uri="{BB962C8B-B14F-4D97-AF65-F5344CB8AC3E}">
        <p14:creationId xmlns:p14="http://schemas.microsoft.com/office/powerpoint/2010/main" val="63968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PAYROLL TAX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tax rate for Social Security and Medicare is 15.3% of Wages/Income.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 FICA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½ is paid by the employer (7.65%)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½ is withheld from employee paychecks (7.65%)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Key Point:  The Employer Pays FICA.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5" y="285750"/>
            <a:ext cx="2190750" cy="108577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217974"/>
            <a:ext cx="7886700" cy="745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 self-employed individual pays under SECA and is responsible for paying the entire share.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76625" y="2800350"/>
            <a:ext cx="2190750" cy="1085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WHY?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790950"/>
            <a:ext cx="7886700" cy="401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They employ themselves.</a:t>
            </a:r>
          </a:p>
        </p:txBody>
      </p:sp>
    </p:spTree>
    <p:extLst>
      <p:ext uri="{BB962C8B-B14F-4D97-AF65-F5344CB8AC3E}">
        <p14:creationId xmlns:p14="http://schemas.microsoft.com/office/powerpoint/2010/main" val="15863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1921</Words>
  <Application>Microsoft Office PowerPoint</Application>
  <PresentationFormat>On-screen Show (16:9)</PresentationFormat>
  <Paragraphs>293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Century Gothic</vt:lpstr>
      <vt:lpstr>Office Theme</vt:lpstr>
      <vt:lpstr>2_Office Theme</vt:lpstr>
      <vt:lpstr>PowerPoint Presentation</vt:lpstr>
      <vt:lpstr>PowerPoint Presentation</vt:lpstr>
      <vt:lpstr>ANSWERS TO 3 KEY QUESTIONS</vt:lpstr>
      <vt:lpstr>CLERGY PAY WHAT?</vt:lpstr>
      <vt:lpstr>INCOME TAX</vt:lpstr>
      <vt:lpstr>SOCIAL SECURITY AND MEDICARE TAXES</vt:lpstr>
      <vt:lpstr>TAXES or CONTRIBUTIONS?</vt:lpstr>
      <vt:lpstr>PAYROLL TAX</vt:lpstr>
      <vt:lpstr>BUT</vt:lpstr>
      <vt:lpstr>AS CLERGY WE PAY WHICH ONE?</vt:lpstr>
      <vt:lpstr>CLERGY WORK FOR WHO?</vt:lpstr>
      <vt:lpstr>Conference, bishop,  local church or conference board of  pensions? </vt:lpstr>
      <vt:lpstr>THE LOCAL CHURCH</vt:lpstr>
      <vt:lpstr>EMPLOYMENT STATUS?</vt:lpstr>
      <vt:lpstr>REMEMBER</vt:lpstr>
      <vt:lpstr>PowerPoint Presentation</vt:lpstr>
      <vt:lpstr>BUT, REMEMBER, CLERGY ARE  SPECIAL …</vt:lpstr>
      <vt:lpstr>WHY?</vt:lpstr>
      <vt:lpstr>Churches don’t know squat about tax and finance.</vt:lpstr>
      <vt:lpstr>Congress made clergy  self-employed for  purposes of SECA.</vt:lpstr>
      <vt:lpstr>PowerPoint Presentation</vt:lpstr>
      <vt:lpstr>SECA</vt:lpstr>
      <vt:lpstr>SO WHAT?</vt:lpstr>
      <vt:lpstr>SO, CLERGY GET A 1099, RIGHT?</vt:lpstr>
      <vt:lpstr>CLERGY GET A W-2</vt:lpstr>
      <vt:lpstr>CLERGY THUS …</vt:lpstr>
      <vt:lpstr>CHURCHES SHOULD NOT …</vt:lpstr>
      <vt:lpstr>CLERGY W-2’s…..again….special</vt:lpstr>
      <vt:lpstr>PowerPoint Presentation</vt:lpstr>
      <vt:lpstr>INCOME TAX BASICS</vt:lpstr>
      <vt:lpstr>INCOME TAX</vt:lpstr>
      <vt:lpstr>TAXABLE INCOME</vt:lpstr>
      <vt:lpstr>Getting there is a  4 step process that includes a ton of smaller steps on form 1040.</vt:lpstr>
      <vt:lpstr>GROSS INCOME</vt:lpstr>
      <vt:lpstr>STEP 1</vt:lpstr>
      <vt:lpstr>STEP 1</vt:lpstr>
      <vt:lpstr>ADJUSTED GROSS INCOME (AGI)</vt:lpstr>
      <vt:lpstr>STEP 2</vt:lpstr>
      <vt:lpstr>STANDARD DEDUCTIONS 2020 April 2021 Returns</vt:lpstr>
      <vt:lpstr>Itemized Deductions (must exceed Standard)</vt:lpstr>
      <vt:lpstr>Other Possible Itemized Deductions</vt:lpstr>
      <vt:lpstr>Itemized or Standard?</vt:lpstr>
      <vt:lpstr>STEP 3</vt:lpstr>
      <vt:lpstr>TAX BRACKETS 2020</vt:lpstr>
      <vt:lpstr>Applying the Brackets</vt:lpstr>
      <vt:lpstr>STEP 4</vt:lpstr>
      <vt:lpstr>BIGGEST CREDIT:</vt:lpstr>
      <vt:lpstr>CHILD TAX CREDIT – IF YOU HAVE KIDS:</vt:lpstr>
      <vt:lpstr>ADOPTION CREDIT – IF YOU HAVE KIDS:</vt:lpstr>
      <vt:lpstr>Lifetime Learning Credit</vt:lpstr>
      <vt:lpstr>EARNED INCOME TAX CREDIT</vt:lpstr>
      <vt:lpstr>HOUSING</vt:lpstr>
      <vt:lpstr>HOUSING</vt:lpstr>
      <vt:lpstr>WHAT IS HOUSING?</vt:lpstr>
      <vt:lpstr>SO … WHAT DOES THIS MEAN?</vt:lpstr>
      <vt:lpstr>THIS IS ACTUALLY A BENEFIT </vt:lpstr>
      <vt:lpstr>WHAT’S THE RULE?</vt:lpstr>
      <vt:lpstr>WHAT SORT OF FURNISHINGS OR OTHER HOUSING EXPENSES COUNT?</vt:lpstr>
      <vt:lpstr>BUT, THE AMOUNT THAT MAY BE EXEMPTED IS LIMITED TO:</vt:lpstr>
      <vt:lpstr>PROFESSIONAL EXPENSES Remember I said the deduction was eliminated, but there was a better way?</vt:lpstr>
      <vt:lpstr>ACCOUNTABLE REIMBURSEMENT</vt:lpstr>
      <vt:lpstr>MILEAGE</vt:lpstr>
      <vt:lpstr>A Word About Clergy Compensation</vt:lpstr>
      <vt:lpstr>www.nateberneking.com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Eichler</dc:creator>
  <cp:lastModifiedBy>Nate Berneking</cp:lastModifiedBy>
  <cp:revision>82</cp:revision>
  <dcterms:created xsi:type="dcterms:W3CDTF">2017-01-14T15:55:13Z</dcterms:created>
  <dcterms:modified xsi:type="dcterms:W3CDTF">2021-02-16T14:41:40Z</dcterms:modified>
</cp:coreProperties>
</file>